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ACD5-4DC8-4038-A8FF-E58A25657452}" type="datetimeFigureOut">
              <a:rPr lang="da-DK" smtClean="0"/>
              <a:t>06-12-2010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5FF3-0A82-4BB6-BF61-DFE7644B1188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Ergonomiske produkter 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Få produkter – stor anvendelighed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Kombimoppe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Fremfører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Teleskopskaft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Universalklud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Glasklud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Interiørmoppe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Interiørmoppeholder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Tavlemoppe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Ergonomisk korrekte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Alle produkter er både til tør- og fugt-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rengøring (glaskluden kun fugtig)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Patenteret kompositfiber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20486" name="Picture 6" descr="DFD_pro002CMYK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813" y="2038350"/>
            <a:ext cx="3332162" cy="2016125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838700" y="4546600"/>
            <a:ext cx="3365500" cy="17018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826000" y="4579938"/>
            <a:ext cx="3771900" cy="115728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Undgår at blive så slidt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”Jeg kan allerede mærke forskel i min ryg, fordi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jeg for eksempel ikke længere har så mange vrid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af klude. Og så selvfølgelig fordi min rengørings-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vogn er blevet meget lettere.” </a:t>
            </a:r>
            <a:r>
              <a:rPr lang="da-DK" sz="1000">
                <a:latin typeface="Scene Std Light" pitchFamily="34" charset="0"/>
              </a:rPr>
              <a:t>	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Maj-Britt Petersen, rengøringsassistent 			på Syddansk Erhvervsskole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000">
              <a:latin typeface="Scene St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Frigiver ressourcer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Ingen eller kortere tid på at hente vand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Kun én gang over gulvet – ingen eftertørring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Ingen tid på at vride klude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Enkle og få rekvisitter, der fungerer optimalt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Kender rekvisitterne – de er altid de samme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Generelt har færre arbejdsgange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Ikke skal gøre hovedrent så ofte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70660" name="Picture 4" descr="DFD_ref013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0" y="2052638"/>
            <a:ext cx="3322638" cy="2398712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838700" y="4572000"/>
            <a:ext cx="3365500" cy="20066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826000" y="4579938"/>
            <a:ext cx="3771900" cy="11572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Det ekstra overskud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”Vi har selvfølgelig en plan, vi følger for, hvor der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skal gøres rent, men ofte kommer der uventede opgaver til. For eksempel fordi en lærer har haft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noget undervisning et sted, der ikke var planlagt.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Det kræver ekstra oprydning og rengøring af os,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og det har assistenterne mere overskud til nu.”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	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	Bo Kruse, teknisk serviceleder 				på Syddansk Erhvervsskole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000">
              <a:latin typeface="Scene St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Sparer indkøb og vask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 skal hverken købe eller vaske klude, mopper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eller rekvisitter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 lejer det hele hos os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 sørger for at vaske under kontrollerede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forhold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 udskifter klude og mopper efter behov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 sparer investeringen fra starten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 skal ikke bruge tid eller ressourcer på drift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og vedligeholdelse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 sørger for lagerstyring </a:t>
            </a:r>
          </a:p>
        </p:txBody>
      </p:sp>
      <p:pic>
        <p:nvPicPr>
          <p:cNvPr id="71684" name="Picture 4" descr="DFD_ima021CMYK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163" y="2038350"/>
            <a:ext cx="3327400" cy="2024063"/>
          </a:xfrm>
          <a:prstGeom prst="rect">
            <a:avLst/>
          </a:prstGeom>
          <a:noFill/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838700" y="4229100"/>
            <a:ext cx="3365500" cy="17653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826000" y="4249738"/>
            <a:ext cx="3771900" cy="11572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Mere tid uden vask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”Tidligere brugte vi også megen tid på at vaske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alle vores klude og mopper. Det gør vi ikke læn-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gere. Vi skal bare samle dem sammen én gang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om ugen, så bliver de afhentet og vasket.”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Marianne Cain, rengøringsassistent på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Gug Skole, Aalborg Kommune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000">
              <a:latin typeface="Scene St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68484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Sparer tid – dokumenteret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81153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Produktivitetsanalyse udført af JHA Rationalisering i 2009 / 2010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Analyseenhed:</a:t>
            </a:r>
          </a:p>
          <a:p>
            <a:pPr marL="37931725" lvl="1" indent="-37474525"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- Skejby Hospital</a:t>
            </a:r>
          </a:p>
          <a:p>
            <a:pPr marL="37931725" lvl="1" indent="-37474525"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- Sengeafdeling med otte stuer á 25 m</a:t>
            </a:r>
            <a:r>
              <a:rPr lang="da-DK" sz="1400" baseline="30000">
                <a:latin typeface="Scene Std Light" pitchFamily="34" charset="0"/>
              </a:rPr>
              <a:t>2</a:t>
            </a:r>
          </a:p>
          <a:p>
            <a:pPr marL="37931725" lvl="1" indent="-37474525"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- Gulvrengøringen (ikke inventar)</a:t>
            </a:r>
          </a:p>
          <a:p>
            <a:pPr marL="37931725" lvl="1" indent="-37474525"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- Rengøringsmetoder: bomuld vs. </a:t>
            </a:r>
          </a:p>
          <a:p>
            <a:pPr marL="37931725" lvl="1" indent="-37474525"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kompositfiber (Viima)</a:t>
            </a:r>
          </a:p>
          <a:p>
            <a:pPr marL="37931725" lvl="1" indent="-37474525"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Målte operationer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	- grundig: 2 dg / uge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	- let: 5 dg / uge</a:t>
            </a:r>
          </a:p>
          <a:p>
            <a:pPr marL="37931725" lvl="1" indent="-37474525"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 marL="37931725" lvl="1" indent="-37474525">
              <a:buClr>
                <a:srgbClr val="1AAFE1"/>
              </a:buClr>
              <a:buFontTx/>
              <a:buChar char="-"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088" y="3714750"/>
            <a:ext cx="52038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06800" y="5626100"/>
            <a:ext cx="900113" cy="900113"/>
            <a:chOff x="2272" y="3544"/>
            <a:chExt cx="567" cy="567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2272" y="3544"/>
              <a:ext cx="567" cy="56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2376" y="3680"/>
              <a:ext cx="3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1400" b="1">
                  <a:solidFill>
                    <a:schemeClr val="bg1"/>
                  </a:solidFill>
                </a:rPr>
                <a:t>6,5 min.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505700" y="5638800"/>
            <a:ext cx="900113" cy="900113"/>
            <a:chOff x="448" y="3088"/>
            <a:chExt cx="567" cy="567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448" y="3088"/>
              <a:ext cx="567" cy="567"/>
            </a:xfrm>
            <a:prstGeom prst="ellipse">
              <a:avLst/>
            </a:prstGeom>
            <a:solidFill>
              <a:srgbClr val="1AAFE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552" y="3224"/>
              <a:ext cx="3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1400" b="1">
                  <a:solidFill>
                    <a:schemeClr val="bg1"/>
                  </a:solidFill>
                </a:rPr>
                <a:t>3,4 min.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64100" y="5638800"/>
            <a:ext cx="900113" cy="900113"/>
            <a:chOff x="3056" y="3552"/>
            <a:chExt cx="567" cy="567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3056" y="3552"/>
              <a:ext cx="567" cy="567"/>
            </a:xfrm>
            <a:prstGeom prst="ellipse">
              <a:avLst/>
            </a:prstGeom>
            <a:solidFill>
              <a:srgbClr val="1AAFE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3160" y="3688"/>
              <a:ext cx="3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1400" b="1">
                  <a:solidFill>
                    <a:schemeClr val="bg1"/>
                  </a:solidFill>
                </a:rPr>
                <a:t>4,0 min.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146800" y="5638800"/>
            <a:ext cx="900113" cy="900113"/>
            <a:chOff x="3872" y="3552"/>
            <a:chExt cx="567" cy="567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872" y="3552"/>
              <a:ext cx="567" cy="56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976" y="3688"/>
              <a:ext cx="3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1400" b="1">
                  <a:solidFill>
                    <a:schemeClr val="bg1"/>
                  </a:solidFill>
                </a:rPr>
                <a:t>4,3 min.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68484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Sparer tid – dokumenteret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19238" y="3840163"/>
            <a:ext cx="6469062" cy="2933700"/>
            <a:chOff x="837" y="2459"/>
            <a:chExt cx="4075" cy="1848"/>
          </a:xfrm>
        </p:grpSpPr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7" y="2459"/>
              <a:ext cx="1727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99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3" y="2493"/>
              <a:ext cx="1659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81153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Resultatet:	Traditionel metode:	2 dage á 6,5 min. + 5 dage á 4,3 min. = 34,5 min.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			Viima metode:		2 dage á 4,0 min. + 5 dage á 3,4 min. = 25,0 min.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En tidsmæssig besparelse på </a:t>
            </a:r>
            <a:r>
              <a:rPr lang="da-DK" sz="1400" i="1">
                <a:latin typeface="Scene Std Light" pitchFamily="34" charset="0"/>
              </a:rPr>
              <a:t>gulv</a:t>
            </a:r>
            <a:r>
              <a:rPr lang="da-DK" sz="1400">
                <a:latin typeface="Scene Std Light" pitchFamily="34" charset="0"/>
              </a:rPr>
              <a:t>rengøringen på 27 %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Rengøring af gulve udgør ca. 50 % af rengøringsopgaven – altså en samlet besparelse på </a:t>
            </a:r>
            <a:r>
              <a:rPr lang="da-DK" sz="1400" u="sng">
                <a:latin typeface="Scene Std Light" pitchFamily="34" charset="0"/>
              </a:rPr>
              <a:t>13 %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 u="sng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 andre sektorer udgør gulvrengøringen typisk 60 % - her er potentialet op til 20 % i den samlede tid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Dokumenteret effekt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Viima er bl.a. testet i forhold til: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Partikler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Absorbering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Friktion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Smuds- og kimtalsreduktion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Ergonomi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940300" y="3479800"/>
            <a:ext cx="3238500" cy="13716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927600" y="3589338"/>
            <a:ext cx="3771900" cy="11572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Viima vs. traditionel rengøring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 baseline="-250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De to rengøringsmetoder blev på Skejby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Sygehus sammenlignet på ergonomi og hygi-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ejne. Rengøringen med Viima viste sig at være særdeles fordelagtig på alle punkter.  </a:t>
            </a:r>
          </a:p>
        </p:txBody>
      </p:sp>
      <p:pic>
        <p:nvPicPr>
          <p:cNvPr id="72710" name="Picture 6" descr="Viima Academy-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2035175"/>
            <a:ext cx="3314700" cy="124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Ansvarlighed for miljøet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Viima reducerer forbruget af rengørings-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midler og kemikalier markant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Systemet kræver kun små mængder vand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En servicemedarbejder sparer i gennemsnit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mellem 25 og 100 liter vand hver eneste dag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Viima-produkter vaskes på et svanemærket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vaskeri (Odense)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864100" y="4178300"/>
            <a:ext cx="3302000" cy="17018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889500" y="4287838"/>
            <a:ext cx="3771900" cy="11572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Fakta om CO</a:t>
            </a:r>
            <a:r>
              <a:rPr lang="da-DK" sz="1200" baseline="-25000">
                <a:latin typeface="Scene Std Medium" pitchFamily="34" charset="0"/>
              </a:rPr>
              <a:t>2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 baseline="-250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Med Viima reduceres udslippet af CO</a:t>
            </a:r>
            <a:r>
              <a:rPr lang="da-DK" sz="1200" baseline="-25000">
                <a:latin typeface="Scene Std Light" pitchFamily="34" charset="0"/>
              </a:rPr>
              <a:t>2</a:t>
            </a:r>
            <a:r>
              <a:rPr lang="da-DK" sz="1200">
                <a:latin typeface="Scene Std Light" pitchFamily="34" charset="0"/>
              </a:rPr>
              <a:t> med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over 70% i forhold til brug af traditionelle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rengøringssystemer. Det svarer til 3 tons CO</a:t>
            </a:r>
            <a:r>
              <a:rPr lang="da-DK" sz="1200" baseline="-25000">
                <a:latin typeface="Scene Std Light" pitchFamily="34" charset="0"/>
              </a:rPr>
              <a:t>2</a:t>
            </a:r>
            <a:r>
              <a:rPr lang="da-DK" sz="1200">
                <a:latin typeface="Scene Std Light" pitchFamily="34" charset="0"/>
              </a:rPr>
              <a:t>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om året for hver 1.000 m</a:t>
            </a:r>
            <a:r>
              <a:rPr lang="da-DK" sz="1200" baseline="30000">
                <a:latin typeface="Scene Std Light" pitchFamily="34" charset="0"/>
              </a:rPr>
              <a:t>2</a:t>
            </a:r>
            <a:r>
              <a:rPr lang="da-DK" sz="1200">
                <a:latin typeface="Scene Std Light" pitchFamily="34" charset="0"/>
              </a:rPr>
              <a:t> hospitalsgulv. 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	Kilde: LCA-analyse, NIRAS A/S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000">
              <a:latin typeface="Scene Std Light" pitchFamily="34" charset="0"/>
            </a:endParaRPr>
          </a:p>
        </p:txBody>
      </p:sp>
      <p:pic>
        <p:nvPicPr>
          <p:cNvPr id="73734" name="Picture 6" descr="DFD_ima024CMYK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047875"/>
            <a:ext cx="3306762" cy="1946275"/>
          </a:xfrm>
          <a:prstGeom prst="rect">
            <a:avLst/>
          </a:prstGeom>
          <a:noFill/>
        </p:spPr>
      </p:pic>
      <p:pic>
        <p:nvPicPr>
          <p:cNvPr id="73735" name="Picture 7" descr="Svanedk m numre 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392613"/>
            <a:ext cx="1397000" cy="143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Viima – det intelligente 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rengøringssystem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62000" y="1976438"/>
            <a:ext cx="3660775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Light" pitchFamily="34" charset="0"/>
              </a:rPr>
              <a:t>Viima udvikles, fremstilles og markedsføres under De Forenede Dampvaskerier A/S.</a:t>
            </a:r>
          </a:p>
          <a:p>
            <a:endParaRPr lang="da-DK" sz="1400">
              <a:latin typeface="Scene Std Light" pitchFamily="34" charset="0"/>
            </a:endParaRPr>
          </a:p>
          <a:p>
            <a:r>
              <a:rPr lang="da-DK" sz="1400">
                <a:latin typeface="Scene Std Light" pitchFamily="34" charset="0"/>
              </a:rPr>
              <a:t>Læs mere på viima.dk</a:t>
            </a:r>
          </a:p>
          <a:p>
            <a:endParaRPr lang="da-DK" sz="1400">
              <a:latin typeface="Scene Std Light" pitchFamily="34" charset="0"/>
            </a:endParaRPr>
          </a:p>
        </p:txBody>
      </p:sp>
      <p:pic>
        <p:nvPicPr>
          <p:cNvPr id="74757" name="Picture 5" descr="_67D9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863" y="2027238"/>
            <a:ext cx="3316287" cy="257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Skræddersyet logistik til 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hjemmeplejen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62000" y="1976438"/>
            <a:ext cx="3660775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Klude og mopper til dagens rengørings-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opgaver pakkes i en specialdesignet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rygsæk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Skaft og fremfører sættes ud i hvert hjem,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så det ikke skal transporteres af perso-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nalet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Der leveres færdigpakkede borgerpakker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med klude og mopper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Der leveres smelteposer efter behov</a:t>
            </a:r>
          </a:p>
        </p:txBody>
      </p:sp>
      <p:pic>
        <p:nvPicPr>
          <p:cNvPr id="75781" name="Picture 5" descr="_Q6N3644 ny moppetaske paa mal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238" y="2039938"/>
            <a:ext cx="3346450" cy="395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660775" cy="12652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Light" pitchFamily="34" charset="0"/>
              </a:rPr>
              <a:t>Størrelsen på rengøringsstedet er bestem-mende for, hvor mange mopper hver med-arbejder har behov for. Der fastsættes en beholdning pr. medarbejder. Mopperne indmærkes med RFID-chip.</a:t>
            </a:r>
          </a:p>
          <a:p>
            <a:endParaRPr lang="da-DK" sz="1400">
              <a:latin typeface="Scene Std Light" pitchFamily="34" charset="0"/>
            </a:endParaRPr>
          </a:p>
        </p:txBody>
      </p:sp>
      <p:sp>
        <p:nvSpPr>
          <p:cNvPr id="54275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Hvordan Viima fungerer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i praksis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96925" y="4289425"/>
            <a:ext cx="7404100" cy="1746250"/>
            <a:chOff x="502" y="2702"/>
            <a:chExt cx="4664" cy="1100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1303" y="2935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>
                  <a:latin typeface="Scene Std Light" pitchFamily="34" charset="0"/>
                  <a:cs typeface="Arial" charset="0"/>
                </a:rPr>
                <a:t>+</a:t>
              </a:r>
              <a:endParaRPr lang="da-DK">
                <a:latin typeface="Scene Std Light" pitchFamily="34" charset="0"/>
                <a:cs typeface="Arial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2469" y="2935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>
                  <a:latin typeface="Scene Std Light" pitchFamily="34" charset="0"/>
                  <a:cs typeface="Arial" charset="0"/>
                </a:rPr>
                <a:t>+</a:t>
              </a:r>
              <a:endParaRPr lang="da-DK">
                <a:latin typeface="Scene Std Light" pitchFamily="34" charset="0"/>
                <a:cs typeface="Arial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3531" y="2953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>
                  <a:latin typeface="Scene Std Light" pitchFamily="34" charset="0"/>
                  <a:cs typeface="Arial" charset="0"/>
                </a:rPr>
                <a:t>=</a:t>
              </a:r>
              <a:endParaRPr lang="da-DK">
                <a:latin typeface="Scene Std Light" pitchFamily="34" charset="0"/>
                <a:cs typeface="Arial" charset="0"/>
              </a:endParaRPr>
            </a:p>
          </p:txBody>
        </p:sp>
        <p:pic>
          <p:nvPicPr>
            <p:cNvPr id="54280" name="Picture 8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" y="2702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1" name="Picture 9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" y="2702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2" name="Picture 10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8" y="2702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3" name="Picture 11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5" y="3111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4" name="Picture 12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3" y="3111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5" name="Picture 13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1" y="27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6" name="Picture 14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2" y="27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7" name="Picture 15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8" y="27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8" name="Picture 16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" y="3119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89" name="Picture 17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3" y="3119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0" name="Picture 18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4" y="29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1" name="Picture 19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7" y="27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2" name="Picture 20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8" y="27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3" name="Picture 21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4" y="27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4" name="Picture 22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3" y="3527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5" name="Picture 23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1" y="27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6" name="Picture 24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2" y="2710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7" name="Picture 25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7" y="3126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8" name="Picture 26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18" y="3126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299" name="Picture 27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4" y="3126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300" name="Picture 28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1" y="3126"/>
              <a:ext cx="205" cy="275"/>
            </a:xfrm>
            <a:prstGeom prst="rect">
              <a:avLst/>
            </a:prstGeom>
            <a:noFill/>
          </p:spPr>
        </p:pic>
        <p:pic>
          <p:nvPicPr>
            <p:cNvPr id="54301" name="Picture 29" descr="moppe illustr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2" y="3126"/>
              <a:ext cx="205" cy="275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 txBox="1">
            <a:spLocks/>
          </p:cNvSpPr>
          <p:nvPr/>
        </p:nvSpPr>
        <p:spPr>
          <a:xfrm>
            <a:off x="906463" y="3449638"/>
            <a:ext cx="1397000" cy="409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Light" pitchFamily="34" charset="0"/>
              </a:rPr>
              <a:t>Skift pr. uge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563" y="3436938"/>
            <a:ext cx="1397000" cy="409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Light" pitchFamily="34" charset="0"/>
              </a:rPr>
              <a:t>Til vask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52913" y="3452813"/>
            <a:ext cx="1638300" cy="409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Light" pitchFamily="34" charset="0"/>
              </a:rPr>
              <a:t>Reserve til skift på leveringsdagen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54800" y="3468688"/>
            <a:ext cx="1638300" cy="409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1400">
                <a:latin typeface="Scene Std Light" pitchFamily="34" charset="0"/>
              </a:rPr>
              <a:t>Beholdning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Sådan sikrer vi kvaliteten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fra snavset til ren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pic>
        <p:nvPicPr>
          <p:cNvPr id="39966" name="Picture 30" descr="bil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014538"/>
            <a:ext cx="1408113" cy="769937"/>
          </a:xfrm>
          <a:prstGeom prst="rect">
            <a:avLst/>
          </a:prstGeom>
          <a:noFill/>
        </p:spPr>
      </p:pic>
      <p:pic>
        <p:nvPicPr>
          <p:cNvPr id="39967" name="Picture 31" descr="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950" y="1860550"/>
            <a:ext cx="1358900" cy="890588"/>
          </a:xfrm>
          <a:prstGeom prst="rect">
            <a:avLst/>
          </a:prstGeom>
          <a:noFill/>
        </p:spPr>
      </p:pic>
      <p:pic>
        <p:nvPicPr>
          <p:cNvPr id="39968" name="Picture 32" descr="vaskemask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200" y="3565525"/>
            <a:ext cx="593725" cy="1401763"/>
          </a:xfrm>
          <a:prstGeom prst="rect">
            <a:avLst/>
          </a:prstGeom>
          <a:noFill/>
        </p:spPr>
      </p:pic>
      <p:pic>
        <p:nvPicPr>
          <p:cNvPr id="39969" name="Picture 33" descr="væg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209925"/>
            <a:ext cx="833438" cy="750888"/>
          </a:xfrm>
          <a:prstGeom prst="rect">
            <a:avLst/>
          </a:prstGeom>
          <a:noFill/>
        </p:spPr>
      </p:pic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0" y="2806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rgbClr val="3399FF"/>
                </a:solidFill>
                <a:latin typeface="Times New Roman" pitchFamily="18" charset="0"/>
              </a:rPr>
              <a:t>----------------------------------------------------------------------------------------</a:t>
            </a:r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>
            <a:off x="3419475" y="2303463"/>
            <a:ext cx="215900" cy="71437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>
            <a:off x="5508625" y="2303463"/>
            <a:ext cx="215900" cy="71437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>
            <a:off x="1763713" y="4535488"/>
            <a:ext cx="215900" cy="71437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>
            <a:off x="3635375" y="4535488"/>
            <a:ext cx="215900" cy="71437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5580063" y="4535488"/>
            <a:ext cx="215900" cy="71437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76" name="AutoShape 40"/>
          <p:cNvSpPr>
            <a:spLocks noChangeArrowheads="1"/>
          </p:cNvSpPr>
          <p:nvPr/>
        </p:nvSpPr>
        <p:spPr bwMode="auto">
          <a:xfrm>
            <a:off x="3635375" y="3382963"/>
            <a:ext cx="215900" cy="71437"/>
          </a:xfrm>
          <a:prstGeom prst="leftArrow">
            <a:avLst>
              <a:gd name="adj1" fmla="val 50000"/>
              <a:gd name="adj2" fmla="val 75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77" name="AutoShape 41"/>
          <p:cNvSpPr>
            <a:spLocks noChangeArrowheads="1"/>
          </p:cNvSpPr>
          <p:nvPr/>
        </p:nvSpPr>
        <p:spPr bwMode="auto">
          <a:xfrm>
            <a:off x="5724525" y="5903913"/>
            <a:ext cx="215900" cy="71437"/>
          </a:xfrm>
          <a:prstGeom prst="leftArrow">
            <a:avLst>
              <a:gd name="adj1" fmla="val 50000"/>
              <a:gd name="adj2" fmla="val 75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1692275" y="3382963"/>
            <a:ext cx="215900" cy="71437"/>
          </a:xfrm>
          <a:prstGeom prst="leftArrow">
            <a:avLst>
              <a:gd name="adj1" fmla="val 50000"/>
              <a:gd name="adj2" fmla="val 7555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7278688" y="2230438"/>
            <a:ext cx="176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Indscanning med Multiread RFID-CHIPS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7308850" y="3167063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Indscanning danner pakkeseddel til udscanning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254000" y="215900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Artikler tilknyttet kundens beholdning</a:t>
            </a: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1547813" y="2701925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Indsamling af snavsede artikler ude hos kunden</a:t>
            </a:r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3924300" y="2735263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Levering til vaskeri</a:t>
            </a: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5940425" y="2735263"/>
            <a:ext cx="107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Tunnelscanner</a:t>
            </a: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127000" y="4175125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Artikler i fælles pulje</a:t>
            </a: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5940425" y="6284913"/>
            <a:ext cx="2087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Pakning i sække pr. artikeltype</a:t>
            </a: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2339975" y="4967288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Tumbler</a:t>
            </a: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4140200" y="4967288"/>
            <a:ext cx="107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Kvalitetskontrol</a:t>
            </a: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6084888" y="4967288"/>
            <a:ext cx="1081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Bordscanner</a:t>
            </a:r>
          </a:p>
        </p:txBody>
      </p:sp>
      <p:sp>
        <p:nvSpPr>
          <p:cNvPr id="39990" name="Text Box 54"/>
          <p:cNvSpPr txBox="1">
            <a:spLocks noChangeArrowheads="1"/>
          </p:cNvSpPr>
          <p:nvPr/>
        </p:nvSpPr>
        <p:spPr bwMode="auto">
          <a:xfrm>
            <a:off x="3924300" y="6284913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Levering til kunden</a:t>
            </a:r>
          </a:p>
        </p:txBody>
      </p:sp>
      <p:sp>
        <p:nvSpPr>
          <p:cNvPr id="39991" name="Text Box 55"/>
          <p:cNvSpPr txBox="1">
            <a:spLocks noChangeArrowheads="1"/>
          </p:cNvSpPr>
          <p:nvPr/>
        </p:nvSpPr>
        <p:spPr bwMode="auto">
          <a:xfrm>
            <a:off x="152400" y="5543550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Artikler tilknyttet kundens beholdning</a:t>
            </a:r>
          </a:p>
        </p:txBody>
      </p:sp>
      <p:sp>
        <p:nvSpPr>
          <p:cNvPr id="39992" name="Text Box 56"/>
          <p:cNvSpPr txBox="1">
            <a:spLocks noChangeArrowheads="1"/>
          </p:cNvSpPr>
          <p:nvPr/>
        </p:nvSpPr>
        <p:spPr bwMode="auto">
          <a:xfrm>
            <a:off x="971550" y="4967288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Vask</a:t>
            </a:r>
          </a:p>
        </p:txBody>
      </p:sp>
      <p:pic>
        <p:nvPicPr>
          <p:cNvPr id="39993" name="Picture 57" descr="væg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825" y="3208338"/>
            <a:ext cx="833438" cy="750887"/>
          </a:xfrm>
          <a:prstGeom prst="rect">
            <a:avLst/>
          </a:prstGeom>
          <a:noFill/>
        </p:spPr>
      </p:pic>
      <p:sp>
        <p:nvSpPr>
          <p:cNvPr id="39994" name="AutoShape 58"/>
          <p:cNvSpPr>
            <a:spLocks noChangeArrowheads="1"/>
          </p:cNvSpPr>
          <p:nvPr/>
        </p:nvSpPr>
        <p:spPr bwMode="auto">
          <a:xfrm>
            <a:off x="5651500" y="3400425"/>
            <a:ext cx="1441450" cy="71438"/>
          </a:xfrm>
          <a:prstGeom prst="leftArrow">
            <a:avLst>
              <a:gd name="adj1" fmla="val 50000"/>
              <a:gd name="adj2" fmla="val 50444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39995" name="Picture 59" descr="Tumbl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187825"/>
            <a:ext cx="863600" cy="850900"/>
          </a:xfrm>
          <a:prstGeom prst="rect">
            <a:avLst/>
          </a:prstGeom>
          <a:noFill/>
        </p:spPr>
      </p:pic>
      <p:pic>
        <p:nvPicPr>
          <p:cNvPr id="39996" name="Picture 60" descr="kvalitetskontr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0213" y="4030663"/>
            <a:ext cx="747712" cy="936625"/>
          </a:xfrm>
          <a:prstGeom prst="rect">
            <a:avLst/>
          </a:prstGeom>
          <a:noFill/>
        </p:spPr>
      </p:pic>
      <p:pic>
        <p:nvPicPr>
          <p:cNvPr id="39997" name="Picture 61" descr="bordscann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3959225"/>
            <a:ext cx="904875" cy="1050925"/>
          </a:xfrm>
          <a:prstGeom prst="rect">
            <a:avLst/>
          </a:prstGeom>
          <a:noFill/>
        </p:spPr>
      </p:pic>
      <p:pic>
        <p:nvPicPr>
          <p:cNvPr id="39998" name="Picture 62" descr="pakning sækk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46825" y="5467350"/>
            <a:ext cx="746125" cy="839788"/>
          </a:xfrm>
          <a:prstGeom prst="rect">
            <a:avLst/>
          </a:prstGeom>
          <a:noFill/>
        </p:spPr>
      </p:pic>
      <p:pic>
        <p:nvPicPr>
          <p:cNvPr id="39999" name="Picture 63" descr="bi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275" y="5454650"/>
            <a:ext cx="1381125" cy="804863"/>
          </a:xfrm>
          <a:prstGeom prst="rect">
            <a:avLst/>
          </a:prstGeom>
          <a:noFill/>
        </p:spPr>
      </p:pic>
      <p:pic>
        <p:nvPicPr>
          <p:cNvPr id="40000" name="Picture 64" descr="Tunnelscann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5963" y="1973263"/>
            <a:ext cx="1377950" cy="831850"/>
          </a:xfrm>
          <a:prstGeom prst="rect">
            <a:avLst/>
          </a:prstGeom>
          <a:noFill/>
        </p:spPr>
      </p:pic>
      <p:sp>
        <p:nvSpPr>
          <p:cNvPr id="40001" name="Text Box 65"/>
          <p:cNvSpPr txBox="1">
            <a:spLocks noChangeArrowheads="1"/>
          </p:cNvSpPr>
          <p:nvPr/>
        </p:nvSpPr>
        <p:spPr bwMode="auto">
          <a:xfrm>
            <a:off x="7308850" y="4337050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000">
                <a:latin typeface="Scene Std Light" pitchFamily="34" charset="0"/>
              </a:rPr>
              <a:t>Artikler udscannes fra den fælles pulje til kundens beholdning, der dermed holdes konstant</a:t>
            </a:r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>
            <a:off x="7092950" y="2865438"/>
            <a:ext cx="0" cy="6048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0003" name="Text Box 67"/>
          <p:cNvSpPr txBox="1">
            <a:spLocks noChangeArrowheads="1"/>
          </p:cNvSpPr>
          <p:nvPr/>
        </p:nvSpPr>
        <p:spPr bwMode="auto">
          <a:xfrm>
            <a:off x="12700" y="5092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rgbClr val="3399FF"/>
                </a:solidFill>
                <a:latin typeface="Times New Roman" pitchFamily="18" charset="0"/>
              </a:rPr>
              <a:t>----------------------------------------------------------------------------------------</a:t>
            </a:r>
          </a:p>
        </p:txBody>
      </p:sp>
      <p:sp>
        <p:nvSpPr>
          <p:cNvPr id="40004" name="AutoShape 68"/>
          <p:cNvSpPr>
            <a:spLocks noChangeArrowheads="1"/>
          </p:cNvSpPr>
          <p:nvPr/>
        </p:nvSpPr>
        <p:spPr bwMode="auto">
          <a:xfrm>
            <a:off x="7108825" y="5056188"/>
            <a:ext cx="71438" cy="504825"/>
          </a:xfrm>
          <a:prstGeom prst="downArrow">
            <a:avLst>
              <a:gd name="adj1" fmla="val 50000"/>
              <a:gd name="adj2" fmla="val 17666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Vi  hjælper dig rigtigt i gang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 tilpasser Viima til dit behov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 samarbejde fastsætter vi optimal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beholdning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 sikrer, at I kommer rigtigt i gang</a:t>
            </a:r>
          </a:p>
        </p:txBody>
      </p:sp>
      <p:pic>
        <p:nvPicPr>
          <p:cNvPr id="63492" name="Picture 4" descr="DFD_ref015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2041525"/>
            <a:ext cx="3332163" cy="2220913"/>
          </a:xfrm>
          <a:prstGeom prst="rect">
            <a:avLst/>
          </a:prstGeom>
          <a:noFill/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838700" y="4584700"/>
            <a:ext cx="3365500" cy="17653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800600" y="4618038"/>
            <a:ext cx="3771900" cy="115728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Viima har vundet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”Vi er blevet lyttet til, og det har været rart. Vi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bruger DFD’s grundlæggende retningslinjer, men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i praksis er det jo os, der gør rent og lærer at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bruge Viima, så det fungerer bedst for os i hver-dagen.” </a:t>
            </a:r>
            <a:r>
              <a:rPr lang="da-DK" sz="1000">
                <a:latin typeface="Scene Std Light" pitchFamily="34" charset="0"/>
              </a:rPr>
              <a:t>			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Birthe Hansen, rengøringsassistent 			på Syddansk Erhvervsskole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000">
              <a:latin typeface="Scene St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Oplæring og løbende 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opfølgning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Alle medarbejdere får grundig oplæring.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Viima-konsulenten følger opstarten på tæt hold.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Instruktions-dvd med tilhørende håndbog.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Brugerguide på flere sprog.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r>
              <a:rPr lang="da-DK" sz="1400">
                <a:latin typeface="Scene Std Light" pitchFamily="34" charset="0"/>
              </a:rPr>
              <a:t>Opfølgning omfatter bl.a.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at sikre korrekte arbejdsstillinger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at sikre, at alle rengøringsassistenter bruger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systemet korrekt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at følge op på forbrug/beholdning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at hjælpe lederen med tidsoptimering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64516" name="Picture 4" descr="_MG_1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575" y="2039938"/>
            <a:ext cx="3336925" cy="1408112"/>
          </a:xfrm>
          <a:prstGeom prst="rect">
            <a:avLst/>
          </a:prstGeom>
          <a:noFill/>
        </p:spPr>
      </p:pic>
      <p:pic>
        <p:nvPicPr>
          <p:cNvPr id="64517" name="Picture 5" descr="DFD_pro001CMYKlow"/>
          <p:cNvPicPr>
            <a:picLocks noChangeAspect="1" noChangeArrowheads="1"/>
          </p:cNvPicPr>
          <p:nvPr/>
        </p:nvPicPr>
        <p:blipFill>
          <a:blip r:embed="rId3" cstate="print"/>
          <a:srcRect b="14169"/>
          <a:stretch>
            <a:fillRect/>
          </a:stretch>
        </p:blipFill>
        <p:spPr bwMode="auto">
          <a:xfrm>
            <a:off x="4868863" y="3548063"/>
            <a:ext cx="3316287" cy="284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Informationsmateriale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i opstartsfasen</a:t>
            </a:r>
          </a:p>
        </p:txBody>
      </p:sp>
      <p:pic>
        <p:nvPicPr>
          <p:cNvPr id="82947" name="Picture 3" descr="Samarbejdsopslag A3 udfyldt med odense Viima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2763838"/>
            <a:ext cx="2109788" cy="339725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17600" y="2700338"/>
            <a:ext cx="2946400" cy="36718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449388" y="2752725"/>
            <a:ext cx="2295525" cy="3432175"/>
          </a:xfrm>
          <a:prstGeom prst="rect">
            <a:avLst/>
          </a:prstGeom>
          <a:noFill/>
          <a:ln w="19050">
            <a:solidFill>
              <a:srgbClr val="1AAFE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82950" name="Picture 6" descr="Master forside_Sid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452688"/>
            <a:ext cx="2390775" cy="3370262"/>
          </a:xfrm>
          <a:prstGeom prst="rect">
            <a:avLst/>
          </a:prstGeom>
          <a:noFill/>
        </p:spPr>
      </p:pic>
      <p:pic>
        <p:nvPicPr>
          <p:cNvPr id="82951" name="Picture 7" descr="Er du overrasket-D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3700" y="2066925"/>
            <a:ext cx="2370138" cy="3352800"/>
          </a:xfrm>
          <a:prstGeom prst="rect">
            <a:avLst/>
          </a:prstGeom>
          <a:noFill/>
        </p:spPr>
      </p:pic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6105525" y="5495925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200">
                <a:latin typeface="Scene Std Light" pitchFamily="34" charset="0"/>
              </a:rPr>
              <a:t>Opslag til kundens </a:t>
            </a:r>
          </a:p>
          <a:p>
            <a:r>
              <a:rPr lang="da-DK" sz="1200">
                <a:latin typeface="Scene Std Light" pitchFamily="34" charset="0"/>
              </a:rPr>
              <a:t>medarbejdere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692525" y="5876925"/>
            <a:ext cx="2152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200">
                <a:latin typeface="Scene Std Light" pitchFamily="34" charset="0"/>
              </a:rPr>
              <a:t>Information til beboer/borger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1597025" y="6232525"/>
            <a:ext cx="200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200">
                <a:latin typeface="Scene Std Light" pitchFamily="34" charset="0"/>
              </a:rPr>
              <a:t>Opslag i rengøringsrummet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Viima Academy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Tilrettelagt uddannelsesprogram, der lærer 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deltagerne den rette adfærd og metode.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Hjørnesten i uddannelsestanken: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viden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metode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adfærd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Forskellige moduler med bl.a.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praktisk rengøring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motivationsteknik og coaching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planlægning og opgavestyring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materialekendskab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ressourceoptimering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økonomi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budgettering m.m.  </a:t>
            </a:r>
          </a:p>
        </p:txBody>
      </p:sp>
      <p:pic>
        <p:nvPicPr>
          <p:cNvPr id="66565" name="Picture 5" descr="DFD_met027RGB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25" y="2062163"/>
            <a:ext cx="3328988" cy="221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Vi forsyner og 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vedligeholder systemet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Altid den rette mængde klude og mopper til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   rådighed 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Optimal forbrugsstyring via RFID-chip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Effektiv kvalitetskontrol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53254" name="Picture 6" descr="DFD_ima035CMYKlow"/>
          <p:cNvPicPr>
            <a:picLocks noChangeAspect="1" noChangeArrowheads="1"/>
          </p:cNvPicPr>
          <p:nvPr/>
        </p:nvPicPr>
        <p:blipFill>
          <a:blip r:embed="rId2" cstate="print"/>
          <a:srcRect b="11940"/>
          <a:stretch>
            <a:fillRect/>
          </a:stretch>
        </p:blipFill>
        <p:spPr bwMode="auto">
          <a:xfrm>
            <a:off x="4837113" y="2025650"/>
            <a:ext cx="3351212" cy="2809875"/>
          </a:xfrm>
          <a:prstGeom prst="rect">
            <a:avLst/>
          </a:prstGeom>
          <a:noFill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838700" y="5003800"/>
            <a:ext cx="3365500" cy="15494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775200" y="5075238"/>
            <a:ext cx="3771900" cy="115728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Samarbejdet med DFD fungerer godt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”... Jeg behøver ikke at tænke over, at de skal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komme og afhente brugte mopper og klude samt aflevere rene, for jeg ved, at aftalerne bliver overholdt”. </a:t>
            </a:r>
            <a:r>
              <a:rPr lang="da-DK" sz="1000">
                <a:latin typeface="Scene Std Light" pitchFamily="34" charset="0"/>
              </a:rPr>
              <a:t>		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	Bo Kruse, teknisk serviceleder 				på Syddansk Erhvervsskole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000">
              <a:latin typeface="Scene St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Gevinsterne </a:t>
            </a:r>
            <a:r>
              <a:rPr lang="da-DK" sz="2400">
                <a:latin typeface="Scene Std Light" pitchFamily="34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67588" name="Picture 4" descr="_MG_1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688" y="2046288"/>
            <a:ext cx="3314700" cy="2197100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838700" y="4419600"/>
            <a:ext cx="3365500" cy="20193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775200" y="4427538"/>
            <a:ext cx="3771900" cy="115728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Viima har vundet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”Det er dejligt ikke at skulle bruge så meget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vand, fordi vores arbejdsgange er lettere nu. Og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så synes jeg også, det er rart, vi kan gøre en for-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skel for miljøet, fordi vi sparer så meget på både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vand og rengøringsmidler…… Det er svært at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finde på noget dårligt at sige om Viima.” 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Maj-Britt Petersen, rengøringsassistent 			på Syddansk Erhvervsskole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000">
              <a:latin typeface="Scene St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Arbejdsmiljø i højsædet </a:t>
            </a:r>
            <a:endParaRPr lang="da-DK" sz="2400">
              <a:solidFill>
                <a:srgbClr val="1AAFE1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975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400">
                <a:latin typeface="Scene Std Light" pitchFamily="34" charset="0"/>
              </a:rPr>
              <a:t>Det bedre arbejdsmiljø skabes blandt andet ved: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Ingen løft af tunge spande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Ingen våde og fugtige hænder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Ingen opvridning af klude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Korrekte arbejdsstillinger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Få gentagne bevægelser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Minimal brug af rengøringsmidler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r>
              <a:rPr lang="da-DK" sz="1400">
                <a:latin typeface="Scene Std Light" pitchFamily="34" charset="0"/>
              </a:rPr>
              <a:t> Minimal friktion ved tør og fugtig gulvmopning</a:t>
            </a: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Char char="§"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68612" name="Picture 4" descr="DFD_ref017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2049463"/>
            <a:ext cx="3313113" cy="2208212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838700" y="4572000"/>
            <a:ext cx="3365500" cy="1790700"/>
          </a:xfrm>
          <a:prstGeom prst="rect">
            <a:avLst/>
          </a:prstGeom>
          <a:solidFill>
            <a:srgbClr val="1AAFE1">
              <a:alpha val="50000"/>
            </a:srgbClr>
          </a:solidFill>
          <a:ln w="9525">
            <a:solidFill>
              <a:srgbClr val="1AAFE1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800600" y="4630738"/>
            <a:ext cx="3771900" cy="115728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Medium" pitchFamily="34" charset="0"/>
              </a:rPr>
              <a:t>Arbejdet er meget lettere nu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200">
              <a:latin typeface="Scene Std Medium" pitchFamily="34" charset="0"/>
            </a:endParaRP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”Jeg kan mærke i både skuldre og arme, at arbej-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det er meget lettere nu. Før skulle vi først vaske gulvet og bagefter tørre det efter. Med Viima gør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200">
                <a:latin typeface="Scene Std Light" pitchFamily="34" charset="0"/>
              </a:rPr>
              <a:t>vi begge dele i én arbejdsgang”. </a:t>
            </a:r>
            <a:r>
              <a:rPr lang="da-DK" sz="1000">
                <a:latin typeface="Scene Std Light" pitchFamily="34" charset="0"/>
              </a:rPr>
              <a:t>		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	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r>
              <a:rPr lang="da-DK" sz="1000">
                <a:latin typeface="Scene Std Light" pitchFamily="34" charset="0"/>
              </a:rPr>
              <a:t>		Birthe Hansen, rengøringsassistent 			på Syddansk Erhvervsskole</a:t>
            </a:r>
          </a:p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000">
              <a:latin typeface="Scene St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8"/>
          <p:cNvSpPr txBox="1">
            <a:spLocks noChangeArrowheads="1"/>
          </p:cNvSpPr>
          <p:nvPr/>
        </p:nvSpPr>
        <p:spPr bwMode="auto">
          <a:xfrm>
            <a:off x="762000" y="1066800"/>
            <a:ext cx="36607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Test af den daglige </a:t>
            </a:r>
          </a:p>
          <a:p>
            <a:r>
              <a:rPr lang="da-DK" sz="2400">
                <a:solidFill>
                  <a:srgbClr val="1AAFE1"/>
                </a:solidFill>
                <a:latin typeface="Scene Std Light" pitchFamily="34" charset="0"/>
              </a:rPr>
              <a:t>arbejdsbelastning </a:t>
            </a:r>
          </a:p>
          <a:p>
            <a:endParaRPr lang="da-DK" sz="2400">
              <a:solidFill>
                <a:srgbClr val="1AAFE1"/>
              </a:solidFill>
              <a:latin typeface="Scene Std Ligh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976438"/>
            <a:ext cx="3848100" cy="41290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AAFE1"/>
              </a:buClr>
              <a:buFont typeface="Wingdings" pitchFamily="2" charset="2"/>
              <a:buNone/>
            </a:pPr>
            <a:endParaRPr lang="da-DK" sz="1400">
              <a:latin typeface="Scene Std Light" pitchFamily="34" charset="0"/>
            </a:endParaRP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792288"/>
            <a:ext cx="7656512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Skærmshow (4:3)</PresentationFormat>
  <Paragraphs>292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Anne-Grete</dc:creator>
  <cp:lastModifiedBy>Anne-Grete</cp:lastModifiedBy>
  <cp:revision>1</cp:revision>
  <dcterms:created xsi:type="dcterms:W3CDTF">2010-12-06T09:48:07Z</dcterms:created>
  <dcterms:modified xsi:type="dcterms:W3CDTF">2010-12-06T09:48:37Z</dcterms:modified>
</cp:coreProperties>
</file>