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EDAD-9539-45DC-8235-DA54AB90473F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C06A-AE32-4216-A216-2ACC8E77FA4F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AC8E-D6C5-4B0F-889C-7A431B9C5E9E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C105-1E55-4F36-8CC4-C833F5A5905E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441700"/>
            <a:ext cx="9144000" cy="3419475"/>
          </a:xfrm>
          <a:prstGeom prst="rect">
            <a:avLst/>
          </a:prstGeom>
          <a:solidFill>
            <a:srgbClr val="1AAFE1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0875" y="3441700"/>
            <a:ext cx="142875" cy="142875"/>
          </a:xfrm>
          <a:prstGeom prst="rect">
            <a:avLst/>
          </a:prstGeom>
          <a:solidFill>
            <a:srgbClr val="C00C2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609600" y="3952875"/>
            <a:ext cx="4724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800">
                <a:solidFill>
                  <a:schemeClr val="bg1"/>
                </a:solidFill>
                <a:latin typeface="Scene Std Light" pitchFamily="34" charset="0"/>
              </a:rPr>
              <a:t>Viima – intelligent rengøring</a:t>
            </a:r>
            <a:endParaRPr lang="da-DK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65" name="Picture 13" descr="Viima-forside-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Viima logo 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038" y="5919788"/>
            <a:ext cx="1612900" cy="51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Fibre under lup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38" y="2740025"/>
            <a:ext cx="40386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FIB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725" y="2516188"/>
            <a:ext cx="1993900" cy="2971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660775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Medium" pitchFamily="34" charset="0"/>
              </a:rPr>
              <a:t>Mikrofiber i 11 dele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Medium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975225" y="1978025"/>
            <a:ext cx="3660775" cy="41290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Medium" pitchFamily="34" charset="0"/>
              </a:rPr>
              <a:t>Kompositfiber med monofil fiber omspundet af ultratynde fibre i 16 dele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Medium" pitchFamily="34" charset="0"/>
            </a:endParaRPr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573713" y="4229100"/>
          <a:ext cx="798512" cy="747713"/>
        </p:xfrm>
        <a:graphic>
          <a:graphicData uri="http://schemas.openxmlformats.org/presentationml/2006/ole">
            <p:oleObj spid="_x0000_s1026" name="CorelDRAW" r:id="rId5" imgW="374294" imgH="351130" progId="CorelDraw.Graphic.8">
              <p:embed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762000" y="5608638"/>
            <a:ext cx="3660775" cy="20081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Medium" pitchFamily="34" charset="0"/>
              </a:rPr>
              <a:t>70/80 % polyester / 30/20 % polyamid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Medium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91100" y="5608638"/>
            <a:ext cx="3660775" cy="20081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Medium" pitchFamily="34" charset="0"/>
              </a:rPr>
              <a:t>50 % polyester / 50 % polyamid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Dokumentation</a:t>
            </a:r>
          </a:p>
        </p:txBody>
      </p:sp>
      <p:pic>
        <p:nvPicPr>
          <p:cNvPr id="28675" name="Picture 3" descr="_MG_1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925" y="2047875"/>
            <a:ext cx="3313113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Dokumenteret effekt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975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Kombinationen af: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Størst mulige rengøringseffektivitet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Lavest mulige gnidningsmodstand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giver: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Den mest ergonomiske og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hygiejniske rengøring 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84900" y="1323975"/>
            <a:ext cx="3975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1AAFE1"/>
                </a:solidFill>
                <a:latin typeface="Scene Std Medium" pitchFamily="34" charset="0"/>
              </a:rPr>
              <a:t>Smudsreduktionsevne</a:t>
            </a:r>
          </a:p>
        </p:txBody>
      </p:sp>
      <p:pic>
        <p:nvPicPr>
          <p:cNvPr id="29700" name="Picture 4" descr="sp rapport ny scannet"/>
          <p:cNvPicPr>
            <a:picLocks noChangeAspect="1" noChangeArrowheads="1"/>
          </p:cNvPicPr>
          <p:nvPr/>
        </p:nvPicPr>
        <p:blipFill>
          <a:blip r:embed="rId2" cstate="print"/>
          <a:srcRect l="8162" t="1225" r="6476" b="8516"/>
          <a:stretch>
            <a:fillRect/>
          </a:stretch>
        </p:blipFill>
        <p:spPr bwMode="auto">
          <a:xfrm>
            <a:off x="4892675" y="1590675"/>
            <a:ext cx="3255963" cy="4867275"/>
          </a:xfrm>
          <a:prstGeom prst="rect">
            <a:avLst/>
          </a:prstGeom>
          <a:noFill/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7312025" y="1620838"/>
            <a:ext cx="0" cy="99853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7799388" y="2093913"/>
            <a:ext cx="0" cy="99853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67575" y="1827213"/>
            <a:ext cx="1914525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1AAFE1"/>
                </a:solidFill>
                <a:latin typeface="Scene Std Medium" pitchFamily="34" charset="0"/>
              </a:rPr>
              <a:t>Gnidningsmodstand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7219950" y="3829050"/>
            <a:ext cx="209550" cy="2032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8013700" y="321945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16875" y="3232150"/>
            <a:ext cx="4699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 b="1">
                <a:solidFill>
                  <a:srgbClr val="1AAFE1"/>
                </a:solidFill>
                <a:latin typeface="Scene Std Light" pitchFamily="34" charset="0"/>
              </a:rPr>
              <a:t>68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7219950" y="4216400"/>
            <a:ext cx="209550" cy="2032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20050" y="3751263"/>
            <a:ext cx="441325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 b="1">
                <a:solidFill>
                  <a:srgbClr val="1AAFE1"/>
                </a:solidFill>
                <a:latin typeface="Scene Std Light" pitchFamily="34" charset="0"/>
              </a:rPr>
              <a:t>90</a:t>
            </a: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8013700" y="372110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da-DK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48675" y="3332163"/>
            <a:ext cx="488950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 b="1">
                <a:solidFill>
                  <a:srgbClr val="1AAFE1"/>
                </a:solidFill>
                <a:latin typeface="Scene Std Light" pitchFamily="34" charset="0"/>
              </a:rPr>
              <a:t>5,4</a:t>
            </a: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8464550" y="330835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da-DK" b="1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48675" y="3824288"/>
            <a:ext cx="488950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 b="1">
                <a:solidFill>
                  <a:srgbClr val="1AAFE1"/>
                </a:solidFill>
                <a:latin typeface="Scene Std Light" pitchFamily="34" charset="0"/>
              </a:rPr>
              <a:t>6,5</a:t>
            </a: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8458200" y="379730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da-DK" b="1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7429500" y="3503613"/>
            <a:ext cx="619125" cy="41433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7429500" y="3937000"/>
            <a:ext cx="584200" cy="368300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7715250" y="3829050"/>
            <a:ext cx="209550" cy="2032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7893050" y="3500438"/>
            <a:ext cx="565150" cy="354012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7721600" y="4216400"/>
            <a:ext cx="209550" cy="2032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7937500" y="3992563"/>
            <a:ext cx="528638" cy="33178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8015288" y="5313363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8459788" y="5318125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26400" y="5329238"/>
            <a:ext cx="441325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 b="1">
                <a:solidFill>
                  <a:srgbClr val="C00C24"/>
                </a:solidFill>
                <a:latin typeface="Scene Std Light" pitchFamily="34" charset="0"/>
              </a:rPr>
              <a:t>30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55025" y="5326063"/>
            <a:ext cx="488950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 b="1">
                <a:solidFill>
                  <a:srgbClr val="C00C24"/>
                </a:solidFill>
                <a:latin typeface="Scene Std Light" pitchFamily="34" charset="0"/>
              </a:rPr>
              <a:t>7,0</a:t>
            </a:r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7216775" y="5803900"/>
            <a:ext cx="209550" cy="2032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7713663" y="5800725"/>
            <a:ext cx="209550" cy="2032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7439025" y="5527675"/>
            <a:ext cx="566738" cy="3556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V="1">
            <a:off x="7916863" y="5576888"/>
            <a:ext cx="566737" cy="3556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5305425" y="5813425"/>
            <a:ext cx="396875" cy="142875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9731" name="Oval 35"/>
          <p:cNvSpPr>
            <a:spLocks noChangeArrowheads="1"/>
          </p:cNvSpPr>
          <p:nvPr/>
        </p:nvSpPr>
        <p:spPr bwMode="auto">
          <a:xfrm>
            <a:off x="5299075" y="4251325"/>
            <a:ext cx="396875" cy="142875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da-DK" b="1"/>
          </a:p>
        </p:txBody>
      </p:sp>
      <p:sp>
        <p:nvSpPr>
          <p:cNvPr id="29732" name="Oval 36"/>
          <p:cNvSpPr>
            <a:spLocks noChangeArrowheads="1"/>
          </p:cNvSpPr>
          <p:nvPr/>
        </p:nvSpPr>
        <p:spPr bwMode="auto">
          <a:xfrm>
            <a:off x="5311775" y="3857625"/>
            <a:ext cx="396875" cy="142875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da-DK" b="1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84675" y="4013200"/>
            <a:ext cx="2794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1AAFE1"/>
                </a:solidFill>
                <a:latin typeface="Scene Std Medium" pitchFamily="34" charset="0"/>
              </a:rPr>
              <a:t>1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21250" y="3790950"/>
            <a:ext cx="48895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solidFill>
                  <a:srgbClr val="1AAFE1"/>
                </a:solidFill>
                <a:latin typeface="Scene Std Medium" pitchFamily="34" charset="0"/>
              </a:rPr>
              <a:t>Tør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30750" y="4187825"/>
            <a:ext cx="71755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solidFill>
                  <a:srgbClr val="1AAFE1"/>
                </a:solidFill>
                <a:latin typeface="Scene Std Medium" pitchFamily="34" charset="0"/>
              </a:rPr>
              <a:t>Fugtig</a:t>
            </a:r>
          </a:p>
        </p:txBody>
      </p:sp>
      <p:sp>
        <p:nvSpPr>
          <p:cNvPr id="29736" name="AutoShape 40"/>
          <p:cNvSpPr>
            <a:spLocks/>
          </p:cNvSpPr>
          <p:nvPr/>
        </p:nvSpPr>
        <p:spPr bwMode="auto">
          <a:xfrm>
            <a:off x="4746625" y="3857625"/>
            <a:ext cx="88900" cy="600075"/>
          </a:xfrm>
          <a:prstGeom prst="leftBrace">
            <a:avLst>
              <a:gd name="adj1" fmla="val 56250"/>
              <a:gd name="adj2" fmla="val 50000"/>
            </a:avLst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27575" y="5746750"/>
            <a:ext cx="71755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solidFill>
                  <a:srgbClr val="C00C24"/>
                </a:solidFill>
                <a:latin typeface="Scene Std Medium" pitchFamily="34" charset="0"/>
              </a:rPr>
              <a:t>Fugtig</a:t>
            </a:r>
          </a:p>
        </p:txBody>
      </p:sp>
      <p:sp>
        <p:nvSpPr>
          <p:cNvPr id="29739" name="AutoShape 43"/>
          <p:cNvSpPr>
            <a:spLocks/>
          </p:cNvSpPr>
          <p:nvPr/>
        </p:nvSpPr>
        <p:spPr bwMode="auto">
          <a:xfrm>
            <a:off x="4743450" y="5635625"/>
            <a:ext cx="88900" cy="600075"/>
          </a:xfrm>
          <a:prstGeom prst="leftBrace">
            <a:avLst>
              <a:gd name="adj1" fmla="val 56250"/>
              <a:gd name="adj2" fmla="val 50000"/>
            </a:avLst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33975" y="6491288"/>
            <a:ext cx="5080000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1AAFE1"/>
                </a:solidFill>
                <a:latin typeface="Scene Std Medium" pitchFamily="34" charset="0"/>
              </a:rPr>
              <a:t>1.Kombimoppe   </a:t>
            </a:r>
            <a:r>
              <a:rPr lang="da-DK" sz="1400">
                <a:solidFill>
                  <a:srgbClr val="C00C24"/>
                </a:solidFill>
                <a:latin typeface="Scene Std Medium" pitchFamily="34" charset="0"/>
              </a:rPr>
              <a:t>2.Alternativ moppe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84675" y="5778500"/>
            <a:ext cx="2794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C00C24"/>
                </a:solidFill>
                <a:latin typeface="Scene Std Medium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3" name="Picture 53" descr="sp rapport ny scannet"/>
          <p:cNvPicPr>
            <a:picLocks noChangeAspect="1" noChangeArrowheads="1"/>
          </p:cNvPicPr>
          <p:nvPr/>
        </p:nvPicPr>
        <p:blipFill>
          <a:blip r:embed="rId2" cstate="print"/>
          <a:srcRect l="8162" t="77368" r="6476" b="11887"/>
          <a:stretch>
            <a:fillRect/>
          </a:stretch>
        </p:blipFill>
        <p:spPr bwMode="auto">
          <a:xfrm>
            <a:off x="868363" y="4806950"/>
            <a:ext cx="7258050" cy="1295400"/>
          </a:xfrm>
          <a:prstGeom prst="rect">
            <a:avLst/>
          </a:prstGeom>
          <a:noFill/>
        </p:spPr>
      </p:pic>
      <p:sp>
        <p:nvSpPr>
          <p:cNvPr id="30722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Dokumenteret effekt 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75300" y="1463675"/>
            <a:ext cx="3975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1AAFE1"/>
                </a:solidFill>
                <a:latin typeface="Scene Std Medium" pitchFamily="34" charset="0"/>
              </a:rPr>
              <a:t>Smudsreduktionsevne</a:t>
            </a:r>
          </a:p>
        </p:txBody>
      </p:sp>
      <p:pic>
        <p:nvPicPr>
          <p:cNvPr id="30726" name="Picture 6" descr="sp rapport ny scannet"/>
          <p:cNvPicPr>
            <a:picLocks noChangeAspect="1" noChangeArrowheads="1"/>
          </p:cNvPicPr>
          <p:nvPr/>
        </p:nvPicPr>
        <p:blipFill>
          <a:blip r:embed="rId2" cstate="print"/>
          <a:srcRect l="8162" t="40627" r="6476" b="41959"/>
          <a:stretch>
            <a:fillRect/>
          </a:stretch>
        </p:blipFill>
        <p:spPr bwMode="auto">
          <a:xfrm>
            <a:off x="877888" y="2720975"/>
            <a:ext cx="7232650" cy="1768475"/>
          </a:xfrm>
          <a:prstGeom prst="rect">
            <a:avLst/>
          </a:prstGeom>
          <a:noFill/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6283325" y="1773238"/>
            <a:ext cx="0" cy="99853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7380288" y="2246313"/>
            <a:ext cx="0" cy="49053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721475" y="1979613"/>
            <a:ext cx="1914525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1AAFE1"/>
                </a:solidFill>
                <a:latin typeface="Scene Std Medium" pitchFamily="34" charset="0"/>
              </a:rPr>
              <a:t>Gnidningsmodstand</a:t>
            </a: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7924800" y="236855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15275" y="2381250"/>
            <a:ext cx="4699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solidFill>
                  <a:srgbClr val="1AAFE1"/>
                </a:solidFill>
                <a:latin typeface="Scene Std Light" pitchFamily="34" charset="0"/>
              </a:rPr>
              <a:t>68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31150" y="3027363"/>
            <a:ext cx="441325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solidFill>
                  <a:srgbClr val="1AAFE1"/>
                </a:solidFill>
                <a:latin typeface="Scene Std Light" pitchFamily="34" charset="0"/>
              </a:rPr>
              <a:t>90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7950200" y="300990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72475" y="2570163"/>
            <a:ext cx="488950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solidFill>
                  <a:srgbClr val="1AAFE1"/>
                </a:solidFill>
                <a:latin typeface="Scene Std Light" pitchFamily="34" charset="0"/>
              </a:rPr>
              <a:t>5,4</a:t>
            </a: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8426450" y="254635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72475" y="3240088"/>
            <a:ext cx="488950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solidFill>
                  <a:srgbClr val="1AAFE1"/>
                </a:solidFill>
                <a:latin typeface="Scene Std Light" pitchFamily="34" charset="0"/>
              </a:rPr>
              <a:t>6,5</a:t>
            </a:r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8420100" y="321310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6483350" y="2576513"/>
            <a:ext cx="1438275" cy="52228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auto">
          <a:xfrm>
            <a:off x="7939088" y="4602163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8459788" y="4733925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37500" y="4618038"/>
            <a:ext cx="441325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solidFill>
                  <a:srgbClr val="C00C24"/>
                </a:solidFill>
                <a:latin typeface="Scene Std Light" pitchFamily="34" charset="0"/>
              </a:rPr>
              <a:t>30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16925" y="4741863"/>
            <a:ext cx="488950" cy="36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solidFill>
                  <a:srgbClr val="C00C24"/>
                </a:solidFill>
                <a:latin typeface="Scene Std Light" pitchFamily="34" charset="0"/>
              </a:rPr>
              <a:t>7,0</a:t>
            </a: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V="1">
            <a:off x="6511925" y="4803775"/>
            <a:ext cx="1430338" cy="3937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7618413" y="4929188"/>
            <a:ext cx="839787" cy="2540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756" name="Oval 36"/>
          <p:cNvSpPr>
            <a:spLocks noChangeArrowheads="1"/>
          </p:cNvSpPr>
          <p:nvPr/>
        </p:nvSpPr>
        <p:spPr bwMode="auto">
          <a:xfrm>
            <a:off x="1920875" y="2905125"/>
            <a:ext cx="663575" cy="371475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5600" y="3225800"/>
            <a:ext cx="1489075" cy="5572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solidFill>
                  <a:srgbClr val="1AAFE1"/>
                </a:solidFill>
                <a:latin typeface="Scene Std Medium" pitchFamily="34" charset="0"/>
              </a:rPr>
              <a:t>Kombi-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solidFill>
                  <a:srgbClr val="1AAFE1"/>
                </a:solidFill>
                <a:latin typeface="Scene Std Medium" pitchFamily="34" charset="0"/>
              </a:rPr>
              <a:t>moppe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9550" y="2940050"/>
            <a:ext cx="48895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1AAFE1"/>
                </a:solidFill>
                <a:latin typeface="Scene Std Medium" pitchFamily="34" charset="0"/>
              </a:rPr>
              <a:t>Tør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63650" y="3705225"/>
            <a:ext cx="71755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1AAFE1"/>
                </a:solidFill>
                <a:latin typeface="Scene Std Medium" pitchFamily="34" charset="0"/>
              </a:rPr>
              <a:t>Fugtig</a:t>
            </a:r>
          </a:p>
        </p:txBody>
      </p:sp>
      <p:sp>
        <p:nvSpPr>
          <p:cNvPr id="30760" name="AutoShape 40"/>
          <p:cNvSpPr>
            <a:spLocks/>
          </p:cNvSpPr>
          <p:nvPr/>
        </p:nvSpPr>
        <p:spPr bwMode="auto">
          <a:xfrm>
            <a:off x="1201738" y="2778125"/>
            <a:ext cx="219075" cy="1489075"/>
          </a:xfrm>
          <a:prstGeom prst="leftBrace">
            <a:avLst>
              <a:gd name="adj1" fmla="val 56643"/>
              <a:gd name="adj2" fmla="val 50000"/>
            </a:avLst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0764" name="Oval 44"/>
          <p:cNvSpPr>
            <a:spLocks noChangeArrowheads="1"/>
          </p:cNvSpPr>
          <p:nvPr/>
        </p:nvSpPr>
        <p:spPr bwMode="auto">
          <a:xfrm>
            <a:off x="1933575" y="3641725"/>
            <a:ext cx="663575" cy="371475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30766" name="Oval 46"/>
          <p:cNvSpPr>
            <a:spLocks noChangeArrowheads="1"/>
          </p:cNvSpPr>
          <p:nvPr/>
        </p:nvSpPr>
        <p:spPr bwMode="auto">
          <a:xfrm>
            <a:off x="6057900" y="294640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>
            <a:off x="6070600" y="365760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30768" name="Oval 48"/>
          <p:cNvSpPr>
            <a:spLocks noChangeArrowheads="1"/>
          </p:cNvSpPr>
          <p:nvPr/>
        </p:nvSpPr>
        <p:spPr bwMode="auto">
          <a:xfrm>
            <a:off x="7175500" y="294640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30769" name="Oval 49"/>
          <p:cNvSpPr>
            <a:spLocks noChangeArrowheads="1"/>
          </p:cNvSpPr>
          <p:nvPr/>
        </p:nvSpPr>
        <p:spPr bwMode="auto">
          <a:xfrm>
            <a:off x="7162800" y="3644900"/>
            <a:ext cx="412750" cy="355600"/>
          </a:xfrm>
          <a:prstGeom prst="ellips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 flipV="1">
            <a:off x="7581900" y="2754313"/>
            <a:ext cx="822325" cy="37623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 flipV="1">
            <a:off x="7581900" y="3427413"/>
            <a:ext cx="822325" cy="37623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V="1">
            <a:off x="6502400" y="3249613"/>
            <a:ext cx="1463675" cy="592137"/>
          </a:xfrm>
          <a:prstGeom prst="line">
            <a:avLst/>
          </a:prstGeom>
          <a:noFill/>
          <a:ln w="9525">
            <a:solidFill>
              <a:srgbClr val="1AAFE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3200" y="5092700"/>
            <a:ext cx="1489075" cy="5572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solidFill>
                  <a:srgbClr val="C00C24"/>
                </a:solidFill>
                <a:latin typeface="Scene Std Medium" pitchFamily="34" charset="0"/>
              </a:rPr>
              <a:t>Alternativ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solidFill>
                  <a:srgbClr val="C00C24"/>
                </a:solidFill>
                <a:latin typeface="Scene Std Medium" pitchFamily="34" charset="0"/>
              </a:rPr>
              <a:t>moppe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63650" y="5140325"/>
            <a:ext cx="71755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solidFill>
                  <a:srgbClr val="C00C24"/>
                </a:solidFill>
                <a:latin typeface="Scene Std Medium" pitchFamily="34" charset="0"/>
              </a:rPr>
              <a:t>Fugtig</a:t>
            </a:r>
          </a:p>
        </p:txBody>
      </p:sp>
      <p:sp>
        <p:nvSpPr>
          <p:cNvPr id="30776" name="AutoShape 56"/>
          <p:cNvSpPr>
            <a:spLocks/>
          </p:cNvSpPr>
          <p:nvPr/>
        </p:nvSpPr>
        <p:spPr bwMode="auto">
          <a:xfrm>
            <a:off x="1201738" y="4873625"/>
            <a:ext cx="219075" cy="1082675"/>
          </a:xfrm>
          <a:prstGeom prst="leftBrace">
            <a:avLst>
              <a:gd name="adj1" fmla="val 41184"/>
              <a:gd name="adj2" fmla="val 50000"/>
            </a:avLst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0777" name="Oval 57"/>
          <p:cNvSpPr>
            <a:spLocks noChangeArrowheads="1"/>
          </p:cNvSpPr>
          <p:nvPr/>
        </p:nvSpPr>
        <p:spPr bwMode="auto">
          <a:xfrm>
            <a:off x="6084888" y="5059363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0778" name="Oval 58"/>
          <p:cNvSpPr>
            <a:spLocks noChangeArrowheads="1"/>
          </p:cNvSpPr>
          <p:nvPr/>
        </p:nvSpPr>
        <p:spPr bwMode="auto">
          <a:xfrm>
            <a:off x="7202488" y="5046663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0779" name="Oval 59"/>
          <p:cNvSpPr>
            <a:spLocks noChangeArrowheads="1"/>
          </p:cNvSpPr>
          <p:nvPr/>
        </p:nvSpPr>
        <p:spPr bwMode="auto">
          <a:xfrm>
            <a:off x="1933575" y="5076825"/>
            <a:ext cx="663575" cy="371475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Dokumenteret effekt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32811" name="Picture 43" descr="eurofins rapport ny scannet"/>
          <p:cNvPicPr>
            <a:picLocks noChangeAspect="1" noChangeArrowheads="1"/>
          </p:cNvPicPr>
          <p:nvPr/>
        </p:nvPicPr>
        <p:blipFill>
          <a:blip r:embed="rId2" cstate="print"/>
          <a:srcRect l="6064" t="804" r="758"/>
          <a:stretch>
            <a:fillRect/>
          </a:stretch>
        </p:blipFill>
        <p:spPr bwMode="auto">
          <a:xfrm>
            <a:off x="5013325" y="1539875"/>
            <a:ext cx="3122613" cy="470058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9878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Reducerer antallet af smitsomme stafylokok-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ker fra ca. 2 mia til 0 </a:t>
            </a:r>
            <a:r>
              <a:rPr lang="da-DK" sz="1400">
                <a:solidFill>
                  <a:srgbClr val="C00C24"/>
                </a:solidFill>
                <a:latin typeface="Scene Std Light" pitchFamily="34" charset="0"/>
              </a:rPr>
              <a:t>uden brug af kemikalier</a:t>
            </a:r>
            <a:r>
              <a:rPr lang="da-DK" sz="1400">
                <a:latin typeface="Scene Std Light" pitchFamily="34" charset="0"/>
              </a:rPr>
              <a:t>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Hindrer krydsende smitteveje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959725" y="3416300"/>
            <a:ext cx="546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latin typeface="Scene Std Light" pitchFamily="34" charset="0"/>
              </a:rPr>
              <a:t>9,3</a:t>
            </a:r>
          </a:p>
        </p:txBody>
      </p:sp>
      <p:sp>
        <p:nvSpPr>
          <p:cNvPr id="32856" name="Oval 88"/>
          <p:cNvSpPr>
            <a:spLocks noChangeArrowheads="1"/>
          </p:cNvSpPr>
          <p:nvPr/>
        </p:nvSpPr>
        <p:spPr bwMode="auto">
          <a:xfrm>
            <a:off x="8001000" y="34226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42000" y="2433638"/>
            <a:ext cx="1625600" cy="5857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solidFill>
                  <a:srgbClr val="1AAFE1"/>
                </a:solidFill>
                <a:latin typeface="Scene Std Light" pitchFamily="34" charset="0"/>
              </a:rPr>
              <a:t>Podet med 2 mia.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solidFill>
                  <a:srgbClr val="1AAFE1"/>
                </a:solidFill>
                <a:latin typeface="Scene Std Light" pitchFamily="34" charset="0"/>
              </a:rPr>
              <a:t>stafylokokker</a:t>
            </a:r>
          </a:p>
        </p:txBody>
      </p:sp>
      <p:sp>
        <p:nvSpPr>
          <p:cNvPr id="32858" name="Oval 90"/>
          <p:cNvSpPr>
            <a:spLocks noChangeArrowheads="1"/>
          </p:cNvSpPr>
          <p:nvPr/>
        </p:nvSpPr>
        <p:spPr bwMode="auto">
          <a:xfrm>
            <a:off x="6611938" y="3625850"/>
            <a:ext cx="309562" cy="2667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2859" name="Oval 91"/>
          <p:cNvSpPr>
            <a:spLocks noChangeArrowheads="1"/>
          </p:cNvSpPr>
          <p:nvPr/>
        </p:nvSpPr>
        <p:spPr bwMode="auto">
          <a:xfrm>
            <a:off x="7994650" y="38163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2860" name="Oval 92"/>
          <p:cNvSpPr>
            <a:spLocks noChangeArrowheads="1"/>
          </p:cNvSpPr>
          <p:nvPr/>
        </p:nvSpPr>
        <p:spPr bwMode="auto">
          <a:xfrm>
            <a:off x="7988300" y="421640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53375" y="3822700"/>
            <a:ext cx="546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latin typeface="Scene Std Light" pitchFamily="34" charset="0"/>
              </a:rPr>
              <a:t>7,3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35925" y="4222750"/>
            <a:ext cx="546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latin typeface="Scene Std Light" pitchFamily="34" charset="0"/>
              </a:rPr>
              <a:t>0</a:t>
            </a:r>
          </a:p>
        </p:txBody>
      </p:sp>
      <p:sp>
        <p:nvSpPr>
          <p:cNvPr id="32863" name="Line 95"/>
          <p:cNvSpPr>
            <a:spLocks noChangeShapeType="1"/>
          </p:cNvSpPr>
          <p:nvPr/>
        </p:nvSpPr>
        <p:spPr bwMode="auto">
          <a:xfrm flipV="1">
            <a:off x="6921500" y="3600450"/>
            <a:ext cx="1066800" cy="1270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2864" name="Oval 96"/>
          <p:cNvSpPr>
            <a:spLocks noChangeArrowheads="1"/>
          </p:cNvSpPr>
          <p:nvPr/>
        </p:nvSpPr>
        <p:spPr bwMode="auto">
          <a:xfrm>
            <a:off x="7310438" y="3917950"/>
            <a:ext cx="309562" cy="2667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2865" name="Oval 97"/>
          <p:cNvSpPr>
            <a:spLocks noChangeArrowheads="1"/>
          </p:cNvSpPr>
          <p:nvPr/>
        </p:nvSpPr>
        <p:spPr bwMode="auto">
          <a:xfrm>
            <a:off x="7304088" y="4197350"/>
            <a:ext cx="309562" cy="2667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2866" name="Line 98"/>
          <p:cNvSpPr>
            <a:spLocks noChangeShapeType="1"/>
          </p:cNvSpPr>
          <p:nvPr/>
        </p:nvSpPr>
        <p:spPr bwMode="auto">
          <a:xfrm flipV="1">
            <a:off x="7620000" y="3994150"/>
            <a:ext cx="387350" cy="381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2867" name="Line 99"/>
          <p:cNvSpPr>
            <a:spLocks noChangeShapeType="1"/>
          </p:cNvSpPr>
          <p:nvPr/>
        </p:nvSpPr>
        <p:spPr bwMode="auto">
          <a:xfrm flipV="1">
            <a:off x="7607300" y="4337050"/>
            <a:ext cx="387350" cy="381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2868" name="Oval 100"/>
          <p:cNvSpPr>
            <a:spLocks noChangeArrowheads="1"/>
          </p:cNvSpPr>
          <p:nvPr/>
        </p:nvSpPr>
        <p:spPr bwMode="auto">
          <a:xfrm>
            <a:off x="5888038" y="4324350"/>
            <a:ext cx="309562" cy="2667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2869" name="Line 101"/>
          <p:cNvSpPr>
            <a:spLocks noChangeShapeType="1"/>
          </p:cNvSpPr>
          <p:nvPr/>
        </p:nvSpPr>
        <p:spPr bwMode="auto">
          <a:xfrm flipV="1">
            <a:off x="4826000" y="4451350"/>
            <a:ext cx="1066800" cy="1270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2870" name="Oval 102"/>
          <p:cNvSpPr>
            <a:spLocks noChangeArrowheads="1"/>
          </p:cNvSpPr>
          <p:nvPr/>
        </p:nvSpPr>
        <p:spPr bwMode="auto">
          <a:xfrm>
            <a:off x="4381500" y="44259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65625" y="4445000"/>
            <a:ext cx="546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 b="1">
                <a:latin typeface="Scene Std Light" pitchFamily="3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Dokumenteret effekt 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33795" name="Picture 3" descr="eurofins rapport ny scannet"/>
          <p:cNvPicPr>
            <a:picLocks noChangeAspect="1" noChangeArrowheads="1"/>
          </p:cNvPicPr>
          <p:nvPr/>
        </p:nvPicPr>
        <p:blipFill>
          <a:blip r:embed="rId2" cstate="print"/>
          <a:srcRect l="6064" t="37521" r="758" b="35109"/>
          <a:stretch>
            <a:fillRect/>
          </a:stretch>
        </p:blipFill>
        <p:spPr bwMode="auto">
          <a:xfrm>
            <a:off x="479425" y="2022475"/>
            <a:ext cx="7677150" cy="318928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959725" y="3416300"/>
            <a:ext cx="546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b="1">
                <a:latin typeface="Scene Std Light" pitchFamily="34" charset="0"/>
              </a:rPr>
              <a:t>9,3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8001000" y="34226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7994650" y="38163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7988300" y="421640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953375" y="3822700"/>
            <a:ext cx="546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b="1">
                <a:latin typeface="Scene Std Light" pitchFamily="34" charset="0"/>
              </a:rPr>
              <a:t>7,3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35925" y="4222750"/>
            <a:ext cx="546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b="1">
                <a:latin typeface="Scene Std Light" pitchFamily="34" charset="0"/>
              </a:rPr>
              <a:t>0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978400" y="3136900"/>
            <a:ext cx="3009900" cy="46355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718300" y="3930650"/>
            <a:ext cx="1289050" cy="6350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6654800" y="4400550"/>
            <a:ext cx="1320800" cy="6985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4572000" y="29400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6261100" y="37528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248400" y="43116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2717800" y="47815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3898900" y="5073650"/>
            <a:ext cx="412750" cy="355600"/>
          </a:xfrm>
          <a:prstGeom prst="ellips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7625" y="5080000"/>
            <a:ext cx="546100" cy="36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b="1">
                <a:latin typeface="Scene Std Light" pitchFamily="34" charset="0"/>
              </a:rPr>
              <a:t>60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3124200" y="5041900"/>
            <a:ext cx="787400" cy="107950"/>
          </a:xfrm>
          <a:prstGeom prst="line">
            <a:avLst/>
          </a:prstGeom>
          <a:noFill/>
          <a:ln w="9525">
            <a:solidFill>
              <a:srgbClr val="C00C24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Test af optagelsesevne/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rengøringsevne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2298700"/>
            <a:ext cx="5953125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902075" cy="7000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Medium" pitchFamily="34" charset="0"/>
              </a:rPr>
              <a:t>Mikrofiber (70/30) &gt;&lt; Kompositfiber (50/50)</a:t>
            </a:r>
            <a:endParaRPr lang="da-DK" sz="1400">
              <a:latin typeface="Scene Std Light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819400" y="2451100"/>
            <a:ext cx="35433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562725" y="6157913"/>
            <a:ext cx="1781175" cy="7000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200">
                <a:latin typeface="Scene Std Light" pitchFamily="34" charset="0"/>
              </a:rPr>
              <a:t>SP rapport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Test af slitage for klude </a:t>
            </a:r>
          </a:p>
          <a:p>
            <a:endParaRPr lang="da-DK" sz="2400">
              <a:solidFill>
                <a:srgbClr val="1AAFE1"/>
              </a:solidFill>
              <a:latin typeface="Scene Std Ligh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902075" cy="7000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Medium" pitchFamily="34" charset="0"/>
              </a:rPr>
              <a:t>Test udført af Forbrugerstyrelsen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863600" y="2297113"/>
          <a:ext cx="7543800" cy="4067175"/>
        </p:xfrm>
        <a:graphic>
          <a:graphicData uri="http://schemas.openxmlformats.org/presentationml/2006/ole">
            <p:oleObj spid="_x0000_s2050" name="Diagram" r:id="rId3" imgW="7543877" imgH="406726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Systemet  </a:t>
            </a:r>
          </a:p>
        </p:txBody>
      </p:sp>
      <p:pic>
        <p:nvPicPr>
          <p:cNvPr id="36870" name="Picture 6" descr="DFD_ima025CMYK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027238"/>
            <a:ext cx="3335338" cy="1833562"/>
          </a:xfrm>
          <a:prstGeom prst="rect">
            <a:avLst/>
          </a:prstGeom>
          <a:noFill/>
        </p:spPr>
      </p:pic>
      <p:pic>
        <p:nvPicPr>
          <p:cNvPr id="36871" name="Picture 7" descr="DFD_ima021CMYK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463" y="4121150"/>
            <a:ext cx="3327400" cy="202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997700" y="4178300"/>
            <a:ext cx="0" cy="749300"/>
          </a:xfrm>
          <a:prstGeom prst="line">
            <a:avLst/>
          </a:prstGeom>
          <a:noFill/>
          <a:ln w="25400">
            <a:solidFill>
              <a:srgbClr val="C00C24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7890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I gør rent – vi gør alt det andet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37893" name="Picture 5" descr="DFD_pro001CMYK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850" y="4425950"/>
            <a:ext cx="1498600" cy="1498600"/>
          </a:xfrm>
          <a:prstGeom prst="rect">
            <a:avLst/>
          </a:prstGeom>
          <a:noFill/>
        </p:spPr>
      </p:pic>
      <p:pic>
        <p:nvPicPr>
          <p:cNvPr id="37894" name="Picture 6" descr="DFD_met002CMYK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446588"/>
            <a:ext cx="2570163" cy="1489075"/>
          </a:xfrm>
          <a:prstGeom prst="rect">
            <a:avLst/>
          </a:prstGeom>
          <a:noFill/>
        </p:spPr>
      </p:pic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2921000" y="4178300"/>
            <a:ext cx="0" cy="774700"/>
          </a:xfrm>
          <a:prstGeom prst="line">
            <a:avLst/>
          </a:prstGeom>
          <a:noFill/>
          <a:ln w="25400">
            <a:solidFill>
              <a:srgbClr val="C00C24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6002338"/>
            <a:ext cx="4330700" cy="45878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Med ganske få produkter er det enkelt at gøre det rigtigt. I får jeres egen rengøringsguide, dvd og håndbog, som I altid kan konsultere. 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613400" y="6015038"/>
            <a:ext cx="4330700" cy="4587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Alle medarbejdere får grundig oplæring, og vi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følger løbende op hos jer i de første måneder. </a:t>
            </a: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838200" y="4191000"/>
            <a:ext cx="8293100" cy="0"/>
          </a:xfrm>
          <a:prstGeom prst="line">
            <a:avLst/>
          </a:prstGeom>
          <a:noFill/>
          <a:ln w="25400">
            <a:solidFill>
              <a:srgbClr val="C00C24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3856038"/>
            <a:ext cx="3902075" cy="7000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solidFill>
                  <a:srgbClr val="C00C24"/>
                </a:solidFill>
                <a:latin typeface="Scene Std Medium" pitchFamily="34" charset="0"/>
              </a:rPr>
              <a:t>Opstartsfase</a:t>
            </a:r>
          </a:p>
        </p:txBody>
      </p:sp>
      <p:pic>
        <p:nvPicPr>
          <p:cNvPr id="37905" name="Picture 17" descr="DFD_pro002CMYK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3" y="4425950"/>
            <a:ext cx="2471737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660775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en-US" sz="1600">
              <a:latin typeface="Scene Std Light" pitchFamily="34" charset="0"/>
            </a:endParaRPr>
          </a:p>
        </p:txBody>
      </p:sp>
      <p:sp>
        <p:nvSpPr>
          <p:cNvPr id="80899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51800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Om De Forenede Dampvaskerier A/S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65200" y="1963738"/>
            <a:ext cx="3660775" cy="41290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</a:t>
            </a:r>
            <a:r>
              <a:rPr lang="da-DK" sz="1600">
                <a:latin typeface="Scene Std Light" pitchFamily="34" charset="0"/>
              </a:rPr>
              <a:t>Stiftet i 1958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6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100% familieejet landsdækkende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latin typeface="Scene Std Light" pitchFamily="34" charset="0"/>
              </a:rPr>
              <a:t>   servicevirksomhed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6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Omsætning ca. 750 mio. kr. (2009)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6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Antal medarbejdere ca. 1100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6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Viima håndteres alene fra Odense</a:t>
            </a:r>
          </a:p>
          <a:p>
            <a:pPr>
              <a:lnSpc>
                <a:spcPct val="135000"/>
              </a:lnSpc>
              <a:buClr>
                <a:schemeClr val="tx1"/>
              </a:buClr>
              <a:buFont typeface="Scene Std Light" pitchFamily="34" charset="0"/>
              <a:buNone/>
            </a:pPr>
            <a:r>
              <a:rPr lang="da-DK" sz="1600">
                <a:latin typeface="Scene Std Light" pitchFamily="34" charset="0"/>
              </a:rPr>
              <a:t>   certificeret efter:</a:t>
            </a:r>
          </a:p>
          <a:p>
            <a:pPr>
              <a:lnSpc>
                <a:spcPct val="135000"/>
              </a:lnSpc>
              <a:buClr>
                <a:schemeClr val="tx1"/>
              </a:buClr>
              <a:buFont typeface="Scene Std Light" pitchFamily="34" charset="0"/>
              <a:buNone/>
            </a:pPr>
            <a:r>
              <a:rPr lang="da-DK" sz="1600">
                <a:latin typeface="Scene Std Light" pitchFamily="34" charset="0"/>
              </a:rPr>
              <a:t>   ISO 14001</a:t>
            </a:r>
          </a:p>
          <a:p>
            <a:pPr>
              <a:lnSpc>
                <a:spcPct val="135000"/>
              </a:lnSpc>
              <a:buClr>
                <a:schemeClr val="tx1"/>
              </a:buClr>
              <a:buFont typeface="Scene Std Light" pitchFamily="34" charset="0"/>
              <a:buNone/>
            </a:pPr>
            <a:r>
              <a:rPr lang="da-DK" sz="1600">
                <a:latin typeface="Scene Std Light" pitchFamily="34" charset="0"/>
              </a:rPr>
              <a:t>   ISO  22000</a:t>
            </a:r>
          </a:p>
          <a:p>
            <a:pPr>
              <a:lnSpc>
                <a:spcPct val="135000"/>
              </a:lnSpc>
              <a:buClr>
                <a:schemeClr val="tx1"/>
              </a:buClr>
              <a:buFont typeface="Scene Std Light" pitchFamily="34" charset="0"/>
              <a:buNone/>
            </a:pPr>
            <a:r>
              <a:rPr lang="da-DK" sz="1600">
                <a:latin typeface="Scene Std Light" pitchFamily="34" charset="0"/>
              </a:rPr>
              <a:t>  OHSAS 18001</a:t>
            </a:r>
          </a:p>
          <a:p>
            <a:pPr>
              <a:lnSpc>
                <a:spcPct val="135000"/>
              </a:lnSpc>
              <a:buClr>
                <a:schemeClr val="tx1"/>
              </a:buClr>
              <a:buFont typeface="Scene Std Light" pitchFamily="34" charset="0"/>
              <a:buNone/>
            </a:pPr>
            <a:r>
              <a:rPr lang="da-DK" sz="1600">
                <a:latin typeface="Scene Std Light" pitchFamily="34" charset="0"/>
              </a:rPr>
              <a:t>  Svanemærket full-service vaskeri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841875" y="2044700"/>
            <a:ext cx="3763963" cy="4511675"/>
            <a:chOff x="1745" y="981"/>
            <a:chExt cx="2496" cy="2993"/>
          </a:xfrm>
        </p:grpSpPr>
        <p:pic>
          <p:nvPicPr>
            <p:cNvPr id="80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801"/>
            <a:stretch>
              <a:fillRect/>
            </a:stretch>
          </p:blipFill>
          <p:spPr bwMode="auto">
            <a:xfrm>
              <a:off x="1745" y="981"/>
              <a:ext cx="2496" cy="2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1791" y="3838"/>
              <a:ext cx="409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54752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Om De Forenede Dampvaskerier A/S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43100"/>
            <a:ext cx="3660775" cy="45354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latin typeface="Scene Std Light" pitchFamily="34" charset="0"/>
              </a:rPr>
              <a:t>Ledelsesfokus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Kundeservice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Kvalitet/hygiejne (ISO 9001/DS2451-8)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Arbejdsmiljø (OHSAS 18001)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Miljø/udledning (ISO 14001)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Leverandørsamarbejde (ISO 9001)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Samfund (CSR politik)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latin typeface="Scene Std Light" pitchFamily="34" charset="0"/>
              </a:rPr>
              <a:t>Kerneværdier som vi styrer efter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Kundeorienteret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Ansvarlighed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Fleksibilitet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Menneskelighed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Troværdighed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Kvalitet</a:t>
            </a:r>
          </a:p>
          <a:p>
            <a:pPr>
              <a:lnSpc>
                <a:spcPct val="120000"/>
              </a:lnSpc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Korpsånd</a:t>
            </a:r>
          </a:p>
        </p:txBody>
      </p:sp>
      <p:pic>
        <p:nvPicPr>
          <p:cNvPr id="76804" name="Picture 4" descr="DFD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44700"/>
            <a:ext cx="3321050" cy="2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operationslamper 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8" y="2049463"/>
            <a:ext cx="3316287" cy="2211387"/>
          </a:xfrm>
          <a:prstGeom prst="rect">
            <a:avLst/>
          </a:prstGeom>
          <a:noFill/>
        </p:spPr>
      </p:pic>
      <p:sp>
        <p:nvSpPr>
          <p:cNvPr id="78851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54324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Om De Forenede Dampvaskerier A/S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354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Medlem af Rådet for Bedre Hygiejne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6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Med i Skandinavisk forening for bedre 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latin typeface="Scene Std Light" pitchFamily="34" charset="0"/>
              </a:rPr>
              <a:t>   rengøringsteknik R3 (sygehussektion)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6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Aktive i revision af DS 2451-5 og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latin typeface="Scene Std Light" pitchFamily="34" charset="0"/>
              </a:rPr>
              <a:t>   DS 2451-10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6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Aktive i revision af INSTA 800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6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600">
                <a:latin typeface="Scene Std Light" pitchFamily="34" charset="0"/>
              </a:rPr>
              <a:t> Aktive i udarbejdelse af fællesnordisk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latin typeface="Scene Std Light" pitchFamily="34" charset="0"/>
              </a:rPr>
              <a:t>   udbudsstandard for offentlige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600">
                <a:latin typeface="Scene Std Light" pitchFamily="34" charset="0"/>
              </a:rPr>
              <a:t>   rengøringskontrakter</a:t>
            </a:r>
          </a:p>
        </p:txBody>
      </p:sp>
      <p:pic>
        <p:nvPicPr>
          <p:cNvPr id="78853" name="Picture 5" descr="bedre%20hygiej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4888" y="4524375"/>
            <a:ext cx="852487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Teknologien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25606" name="Picture 6" descr="fiber paa moppe 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925" y="2047875"/>
            <a:ext cx="3317875" cy="2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660775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Bomuldsfiber er 20 gange større end  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mikrofiber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Naturfiber – suger kun væde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Efterlader rester og striber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af støv og snavs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Tendens til at hvirvle støv og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snavs rundt i stedet for at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samle det op</a:t>
            </a:r>
          </a:p>
          <a:p>
            <a:endParaRPr lang="da-DK" sz="1400">
              <a:latin typeface="Scene Std Light" pitchFamily="34" charset="0"/>
            </a:endParaRP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Bomuldsfiber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16397" name="Picture 13" descr="AR-C262M_20060327_100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738" y="2201863"/>
            <a:ext cx="4608512" cy="2217737"/>
          </a:xfrm>
          <a:prstGeom prst="rect">
            <a:avLst/>
          </a:prstGeom>
          <a:noFill/>
        </p:spPr>
      </p:pic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5834063" y="2235200"/>
            <a:ext cx="15113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202488" y="3910013"/>
            <a:ext cx="175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200">
                <a:latin typeface="Scene Std Light" pitchFamily="34" charset="0"/>
                <a:cs typeface="Arial" charset="0"/>
              </a:rPr>
              <a:t>striber af støv og snavs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394200" y="3536950"/>
            <a:ext cx="1112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200">
                <a:latin typeface="Scene Std Light" pitchFamily="34" charset="0"/>
                <a:cs typeface="Arial" charset="0"/>
              </a:rPr>
              <a:t>støv og snavs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660775" cy="7000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da-DK" sz="1400">
                <a:latin typeface="Scene Std Medium" pitchFamily="34" charset="0"/>
              </a:rPr>
              <a:t>Statisk elektricitet</a:t>
            </a:r>
          </a:p>
          <a:p>
            <a:r>
              <a:rPr lang="da-DK" sz="1400">
                <a:latin typeface="Scene Std Light" pitchFamily="34" charset="0"/>
              </a:rPr>
              <a:t>Fiberen bliver opladet som ved statisk elektricitet</a:t>
            </a:r>
          </a:p>
          <a:p>
            <a:endParaRPr lang="da-DK" sz="1400">
              <a:latin typeface="Scene Std Light" pitchFamily="34" charset="0"/>
            </a:endParaRP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Viima virker ved naturens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kræfter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764088" y="1978025"/>
            <a:ext cx="3660775" cy="4129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Medium" pitchFamily="34" charset="0"/>
              </a:rPr>
              <a:t>Kapillærkraft</a:t>
            </a:r>
          </a:p>
          <a:p>
            <a:r>
              <a:rPr lang="da-DK" sz="1400">
                <a:latin typeface="Scene Std Light" pitchFamily="34" charset="0"/>
              </a:rPr>
              <a:t>Fiberen suger og fastholder snavs </a:t>
            </a:r>
          </a:p>
        </p:txBody>
      </p:sp>
      <p:pic>
        <p:nvPicPr>
          <p:cNvPr id="17415" name="Picture 7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688" y="2716213"/>
            <a:ext cx="3429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00113" y="1773238"/>
            <a:ext cx="28797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17417" name="Picture 9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2719388"/>
            <a:ext cx="32004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Fibre til rengøring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18436" name="Picture 4" descr="microfiber spalt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0325" y="1773238"/>
            <a:ext cx="3155950" cy="4319587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Fibre findes i forskellige kvaliteter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Fibre måles i længde og vægt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Mikrofibre			9 km		0,50 gram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Ultratynde mikrofibre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11 dele			9 km		0,30 gram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Viima ultratynde fibre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16 dele			9 km		0,23 gram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Viima rundt om jorden		1 kilo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18438" name="Picture 6" descr="j01740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0" y="5018088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Viima gør rent i dybden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19466" name="Picture 10" descr="normal_fiber_cloth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5300663"/>
            <a:ext cx="2714625" cy="990600"/>
          </a:xfrm>
          <a:prstGeom prst="rect">
            <a:avLst/>
          </a:prstGeom>
          <a:noFill/>
        </p:spPr>
      </p:pic>
      <p:pic>
        <p:nvPicPr>
          <p:cNvPr id="19467" name="Picture 11" descr="micro_fiber_cloth_animat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300663"/>
            <a:ext cx="2714625" cy="990600"/>
          </a:xfrm>
          <a:prstGeom prst="rect">
            <a:avLst/>
          </a:prstGeom>
          <a:noFill/>
        </p:spPr>
      </p:pic>
      <p:pic>
        <p:nvPicPr>
          <p:cNvPr id="19473" name="Picture 17" descr="Viima-Fibre 1712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538" y="1873250"/>
            <a:ext cx="6132512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Skærmshow (4:3)</PresentationFormat>
  <Paragraphs>166</Paragraphs>
  <Slides>19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Diastitler</vt:lpstr>
      </vt:variant>
      <vt:variant>
        <vt:i4>19</vt:i4>
      </vt:variant>
    </vt:vector>
  </HeadingPairs>
  <TitlesOfParts>
    <vt:vector size="22" baseType="lpstr">
      <vt:lpstr>Kontortema</vt:lpstr>
      <vt:lpstr>CorelDRAW 8.0-grafik</vt:lpstr>
      <vt:lpstr>Microsoft Graph-diagram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Anne-Grete</dc:creator>
  <cp:lastModifiedBy>Anne-Grete</cp:lastModifiedBy>
  <cp:revision>1</cp:revision>
  <dcterms:created xsi:type="dcterms:W3CDTF">2010-12-06T09:45:35Z</dcterms:created>
  <dcterms:modified xsi:type="dcterms:W3CDTF">2010-12-06T09:46:25Z</dcterms:modified>
</cp:coreProperties>
</file>